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84" r:id="rId14"/>
    <p:sldId id="285" r:id="rId15"/>
    <p:sldId id="286" r:id="rId16"/>
    <p:sldId id="287" r:id="rId17"/>
    <p:sldId id="288" r:id="rId18"/>
    <p:sldId id="303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10A"/>
    <a:srgbClr val="CC6600"/>
    <a:srgbClr val="FF33CC"/>
    <a:srgbClr val="A8085C"/>
    <a:srgbClr val="FF3300"/>
    <a:srgbClr val="790763"/>
    <a:srgbClr val="009900"/>
    <a:srgbClr val="A9C739"/>
    <a:srgbClr val="DBB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38E12-7555-4D01-A1F8-2EED99336D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A0051-DAD7-43C7-8412-620D2CA5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0051-DAD7-43C7-8412-620D2CA5C7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2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942-CDE0-43C0-95BC-5E8D8FEA7411}" type="datetime1">
              <a:rPr lang="en-US" smtClean="0"/>
              <a:t>8/17/2020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321-6426-4A1D-911F-4F74B65FCB54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5F30-9EA5-49EA-86F3-589B2B27FA65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400E-CCF0-4A2B-8939-3CFCA29A5A2F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E3A0-6B12-44CD-9B58-826C6C46483E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3C0F-E926-42B2-B45C-3E7511F9F4C3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5CFA-28A8-48A4-B43D-F5A7401C20CC}" type="datetime1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684-931F-4F46-A928-71B30A92CE7C}" type="datetime1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1A62-564E-4C28-BCE1-363EE2699558}" type="datetime1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7A8F-D016-41FD-AF49-381C161DB653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4B55-12D4-4963-BE7C-D11E34420779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62C3B6-4F31-4743-8754-EBFACDA05A73}" type="datetime1">
              <a:rPr lang="en-US" smtClean="0"/>
              <a:t>8/17/2020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CHAPTER -5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8610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</a:rPr>
              <a:t>CONTINUITY </a:t>
            </a:r>
          </a:p>
          <a:p>
            <a:pPr algn="ctr">
              <a:spcBef>
                <a:spcPts val="600"/>
              </a:spcBef>
            </a:pPr>
            <a:r>
              <a:rPr lang="en-US" sz="6000" b="1" dirty="0" smtClean="0">
                <a:solidFill>
                  <a:srgbClr val="00B050"/>
                </a:solidFill>
              </a:rPr>
              <a:t>AND DIFFERENTIABILITY</a:t>
            </a:r>
          </a:p>
          <a:p>
            <a:pPr algn="l">
              <a:spcBef>
                <a:spcPts val="600"/>
              </a:spcBef>
            </a:pPr>
            <a:r>
              <a:rPr lang="en-US" sz="5400" dirty="0" smtClean="0">
                <a:solidFill>
                  <a:srgbClr val="C00000"/>
                </a:solidFill>
              </a:rPr>
              <a:t>MODULE : 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1/4 </a:t>
            </a:r>
            <a:r>
              <a:rPr lang="en-US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e-content</a:t>
            </a:r>
            <a:endParaRPr lang="en-US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pic>
        <p:nvPicPr>
          <p:cNvPr id="1026" name="Picture 2" descr="http://www.aees.gov.in/htmldocs/images/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85800"/>
                <a:ext cx="8991600" cy="5638800"/>
              </a:xfrm>
            </p:spPr>
            <p:txBody>
              <a:bodyPr/>
              <a:lstStyle/>
              <a:p>
                <a:pPr>
                  <a:buClrTx/>
                </a:pP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As </a:t>
                </a:r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x →0 from </a:t>
                </a: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right from the table we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i="1">
                                <a:latin typeface="Cambria Math"/>
                              </a:rPr>
                              <m:t>→0+</m:t>
                            </m:r>
                          </m:sub>
                        </m:sSub>
                      </m:fName>
                      <m:e>
                        <m:r>
                          <a:rPr lang="en-IN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/>
                          </a:rPr>
                          <m:t>=+∞</m:t>
                        </m:r>
                      </m:e>
                    </m:func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I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Tx/>
                </a:pP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As </a:t>
                </a:r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x →0 from </a:t>
                </a: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left </a:t>
                </a:r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from the table we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i="1">
                                <a:latin typeface="Cambria Math"/>
                              </a:rPr>
                              <m:t>→0−</m:t>
                            </m:r>
                          </m:sub>
                        </m:sSub>
                      </m:fName>
                      <m:e>
                        <m:r>
                          <a:rPr lang="en-IN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IN" i="1">
                            <a:latin typeface="Cambria Math"/>
                          </a:rPr>
                          <m:t>∞</m:t>
                        </m:r>
                      </m:e>
                    </m:func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    Hence limit of f(x) does </a:t>
                </a:r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not exist as x →</a:t>
                </a: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0 (fig-3) ( Note break 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   in the graph)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800"/>
                <a:ext cx="8991600" cy="5638800"/>
              </a:xfrm>
              <a:blipFill rotWithShape="1">
                <a:blip r:embed="rId2"/>
                <a:stretch>
                  <a:fillRect l="-1153" t="-973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1534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3058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915400" cy="58674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Examples of some functions which are continuous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very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polynomial function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continuous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 trigonometric functions are continuous in their domain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Greatest integer function is continuous at all non integral points but discontinuous at every integral point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Constant function is continuous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Identity function is continuous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Every rational function is continuous  at all point were the function is defined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90763"/>
                </a:solidFill>
                <a:latin typeface="Times New Roman" pitchFamily="18" charset="0"/>
                <a:cs typeface="Times New Roman" pitchFamily="18" charset="0"/>
              </a:rPr>
              <a:t>Algebra of continuous functions</a:t>
            </a:r>
            <a:r>
              <a:rPr lang="en-US" dirty="0">
                <a:solidFill>
                  <a:srgbClr val="790763"/>
                </a:solidFill>
              </a:rPr>
              <a:t/>
            </a:r>
            <a:br>
              <a:rPr lang="en-US" dirty="0">
                <a:solidFill>
                  <a:srgbClr val="790763"/>
                </a:solidFill>
              </a:rPr>
            </a:br>
            <a:endParaRPr lang="en-US" dirty="0">
              <a:solidFill>
                <a:srgbClr val="79076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</p:spPr>
            <p:txBody>
              <a:bodyPr/>
              <a:lstStyle/>
              <a:p>
                <a:pPr>
                  <a:buClrTx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be two real functions continuous at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c. Then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1)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is continuous at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2)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is continuous at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3)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is continuous at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4)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f/g is continuous at x = c provided g( c )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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Examples: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Q1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.Find the value of k so that the function 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   f(x)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𝑐𝑜𝑠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 , 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 ≠0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 , 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 =0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is continuous at x = 0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Tx/>
                  <a:buFont typeface="Wingdings" pitchFamily="2" charset="2"/>
                  <a:buChar char="§"/>
                </a:pPr>
                <a:r>
                  <a:rPr lang="en-US" b="1" dirty="0" smtClean="0"/>
                  <a:t>Solution: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  <a:blipFill rotWithShape="1">
                <a:blip r:embed="rId2"/>
                <a:stretch>
                  <a:fillRect l="-1259" t="-1029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5943600"/>
          </a:xfrm>
        </p:spPr>
        <p:txBody>
          <a:bodyPr/>
          <a:lstStyle/>
          <a:p>
            <a:r>
              <a:rPr lang="en-US" dirty="0" smtClean="0"/>
              <a:t>Given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1164" y="387927"/>
                <a:ext cx="8153400" cy="6163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f(x)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1−</m:t>
                                </m:r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𝑐𝑜𝑠</m:t>
                                </m:r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 , 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𝑖𝑓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 ≠0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 , 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𝑖𝑓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 =0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Since f(x) is continuous at x = 0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2800" i="1">
                                <a:latin typeface="Cambria Math"/>
                              </a:rPr>
                              <m:t>→0−</m:t>
                            </m:r>
                          </m:sub>
                        </m:sSub>
                      </m:fName>
                      <m:e>
                        <m:r>
                          <a:rPr lang="en-IN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sz="2800" i="1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>
                                    <a:latin typeface="Cambria Math"/>
                                  </a:rPr>
                                  <m:t>lim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→0+</m:t>
                                </m:r>
                              </m:sub>
                            </m:sSub>
                          </m:fName>
                          <m:e>
                            <m:r>
                              <a:rPr lang="en-IN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N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IN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(0)</m:t>
                            </m:r>
                          </m:e>
                        </m:func>
                      </m:e>
                    </m:func>
                    <m:r>
                      <a:rPr lang="en-IN" sz="28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------(1)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Given f(x)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𝑐𝑜𝑠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𝑖𝑓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  ≠0</m:t>
                        </m:r>
                      </m:e>
                    </m:fun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2800" i="1">
                                <a:latin typeface="Cambria Math"/>
                              </a:rPr>
                              <m:t>→0−</m:t>
                            </m:r>
                          </m:sub>
                        </m:sSub>
                      </m:fName>
                      <m:e>
                        <m:r>
                          <a:rPr lang="en-IN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2800" i="1">
                                <a:latin typeface="Cambria Math"/>
                              </a:rPr>
                              <m:t>→0−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1−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IN" sz="2800" i="1">
                                <a:latin typeface="Cambria Math"/>
                              </a:rPr>
                              <m:t>→0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  <a:cs typeface="Times New Roman" pitchFamily="18" charset="0"/>
                              </a:rPr>
                              <m:t>cos</m:t>
                            </m:r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⁡(−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 put x = 0-h, x = -h, as x </a:t>
                </a:r>
                <a:r>
                  <a:rPr lang="en-US" sz="2800" dirty="0" smtClean="0">
                    <a:latin typeface="Franklin Gothic Book"/>
                    <a:cs typeface="Times New Roman" pitchFamily="18" charset="0"/>
                  </a:rPr>
                  <a:t>→0, h→0 )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28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𝑠𝑖𝑛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h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=1</m:t>
                            </m:r>
                          </m:e>
                        </m:func>
                      </m:e>
                    </m:func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Here f(0) = k 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From equation (1) , k = 1</a:t>
                </a:r>
              </a:p>
              <a:p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4" y="387927"/>
                <a:ext cx="8153400" cy="6163675"/>
              </a:xfrm>
              <a:prstGeom prst="rect">
                <a:avLst/>
              </a:prstGeom>
              <a:blipFill rotWithShape="1">
                <a:blip r:embed="rId2"/>
                <a:stretch>
                  <a:fillRect l="-1571" r="-972" b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096000"/>
              </a:xfrm>
            </p:spPr>
            <p:txBody>
              <a:bodyPr>
                <a:noAutofit/>
              </a:bodyPr>
              <a:lstStyle/>
              <a:p>
                <a:pPr>
                  <a:buClrTx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Q2.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If f(x)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 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16+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e>
                                </m:rad>
                                <m:r>
                                  <a:rPr lang="en-US" b="0" i="1" smtClean="0">
                                    <a:latin typeface="Cambria Math"/>
                                  </a:rPr>
                                  <m:t> −4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 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is continuous at x = 0 then find the value of a.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Solution: </a:t>
                </a: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Given f(x) is continuous at x =0.Hence</a:t>
                </a: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i="1">
                                <a:latin typeface="Cambria Math"/>
                              </a:rPr>
                              <m:t>→0−</m:t>
                            </m:r>
                          </m:sub>
                        </m:sSub>
                      </m:fName>
                      <m:e>
                        <m:r>
                          <a:rPr lang="en-IN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/>
                                  </a:rPr>
                                  <m:t>lim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N" i="1">
                                    <a:latin typeface="Cambria Math"/>
                                  </a:rPr>
                                  <m:t>→0+</m:t>
                                </m:r>
                              </m:sub>
                            </m:sSub>
                          </m:fName>
                          <m:e>
                            <m:r>
                              <a:rPr lang="en-IN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IN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</a:rPr>
                              <m:t>(0)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---------(1)</a:t>
                </a: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i="1">
                                <a:latin typeface="Cambria Math"/>
                              </a:rPr>
                              <m:t>→0−</m:t>
                            </m:r>
                          </m:sub>
                        </m:sSub>
                      </m:fName>
                      <m:e>
                        <m:r>
                          <a:rPr lang="en-IN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→0−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</m:e>
                        </m:func>
                      </m:e>
                    </m:func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𝑐𝑜𝑠</m:t>
                            </m:r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</m:t>
                        </m:r>
                      </m:e>
                    </m:func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→0</m:t>
                        </m:r>
                      </m:lim>
                    </m:limLow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8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→0</m:t>
                        </m:r>
                      </m:lim>
                    </m:limLow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𝒍𝒊𝒎</m:t>
                            </m:r>
                          </m:e>
                          <m:sub>
                            <m:r>
                              <a:rPr lang="en-I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I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I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I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sub>
                        </m:sSub>
                      </m:fName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8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096000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096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3200">
                                  <a:latin typeface="Cambria Math"/>
                                </a:rPr>
                                <m:t>lim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IN" sz="3200" i="1">
                                  <a:latin typeface="Cambria Math"/>
                                </a:rPr>
                                <m:t>→0+</m:t>
                              </m:r>
                            </m:sub>
                          </m:sSub>
                        </m:fName>
                        <m:e>
                          <m:r>
                            <a:rPr lang="en-IN" sz="3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3200" i="1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IN" sz="32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N" sz="320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200" i="0" smtClean="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→0+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16+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e>
                                  </m:rad>
                                  <m:r>
                                    <a:rPr lang="en-US" sz="2800" i="1">
                                      <a:latin typeface="Cambria Math"/>
                                    </a:rPr>
                                    <m:t> −4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16+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rad>
                              </m:e>
                            </m:rad>
                            <m:r>
                              <a:rPr lang="en-US" sz="2400" i="1">
                                <a:latin typeface="Cambria Math"/>
                              </a:rPr>
                              <m:t> −4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16+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rad>
                          </m:e>
                        </m:rad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16+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rad>
                          </m:e>
                        </m:rad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 =</a:t>
                </a:r>
                <a:r>
                  <a:rPr lang="en-IN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6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36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36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rad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16+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</m:rad>
                                  </m:e>
                                </m:rad>
                                <m:r>
                                  <a:rPr lang="en-US" sz="2800" i="1">
                                    <a:latin typeface="Cambria Math"/>
                                  </a:rPr>
                                  <m:t>+4</m:t>
                                </m:r>
                              </m:e>
                            </m:d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16+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rad>
                            <m:r>
                              <a:rPr lang="en-US" sz="3200" b="0" i="1" smtClean="0">
                                <a:latin typeface="Cambria Math"/>
                              </a:rPr>
                              <m:t>−16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32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32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rad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16+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</m:rad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</a:rPr>
                                  <m:t>+4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rad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= 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16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/>
                          </a:rPr>
                          <m:t>+4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)=</m:t>
                        </m:r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</m:e>
                    </m:func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f(0) = a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From equation (1)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2800" i="1">
                                <a:latin typeface="Cambria Math"/>
                              </a:rPr>
                              <m:t>→0−</m:t>
                            </m:r>
                          </m:sub>
                        </m:sSub>
                      </m:fName>
                      <m:e>
                        <m:r>
                          <a:rPr lang="en-IN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sz="2800" i="1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>
                                    <a:latin typeface="Cambria Math"/>
                                  </a:rPr>
                                  <m:t>lim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N" sz="2800" i="1">
                                    <a:latin typeface="Cambria Math"/>
                                  </a:rPr>
                                  <m:t>→0+</m:t>
                                </m:r>
                              </m:sub>
                            </m:sSub>
                          </m:fName>
                          <m:e>
                            <m:r>
                              <a:rPr lang="en-IN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N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IN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(0)</m:t>
                            </m:r>
                          </m:e>
                        </m:func>
                      </m:e>
                    </m:func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Symbol"/>
                  </a:rPr>
                  <a:t>a = 8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096000"/>
              </a:xfrm>
              <a:blipFill rotWithShape="1">
                <a:blip r:embed="rId2"/>
                <a:stretch>
                  <a:fillRect l="-1259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867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Q3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.If the function f(x) given by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&gt;1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11      , 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is continuous at x = 1 , then find the values of a and b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Solution: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given function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𝑎𝑥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 , </m:t>
                            </m:r>
                            <m:r>
                              <a:rPr lang="en-US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&gt;1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11      , </m:t>
                            </m:r>
                            <m:r>
                              <a:rPr lang="en-US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  <m:r>
                              <a:rPr lang="en-US" i="1">
                                <a:latin typeface="Cambria Math"/>
                              </a:rPr>
                              <m:t>𝑎𝑥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 , </m:t>
                            </m:r>
                            <m:r>
                              <a:rPr lang="en-US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Given that it is continuous at x = 1.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(LHL)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at x =1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=(RHL)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at x = 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 f(1) --------(1)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867400"/>
              </a:xfrm>
              <a:blipFill rotWithShape="1">
                <a:blip r:embed="rId2"/>
                <a:stretch>
                  <a:fillRect l="-1259" t="-1038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943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LHL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→1−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→1−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𝑎𝑥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5a  - 2b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(put x = 1-h , as x →1,h→0)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RHL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→1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 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→1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𝑎𝑥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3a  + b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(put x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1+h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as x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→1,h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→0)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Given f(1) = 11. From equation (1)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LHL = f(1)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 5a – 2b = 11 --------(2)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RHL = f(1) 3a + b = 11 -----------(3)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Solving equation (2) and (3) we get a = 3, b = 2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Hence a = 3, b = 2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943600"/>
              </a:xfrm>
              <a:blipFill rotWithShape="1">
                <a:blip r:embed="rId2"/>
                <a:stretch>
                  <a:fillRect l="-1259" t="-92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SUMMARY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620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 algn="just">
                  <a:buClrTx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 function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f(x) is continuous at x = a , LHL = RHL = f(a) where  LHL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RHL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ClrTx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 function y = f(x) is said to be continuous in an interval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(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 , b) if it is continuous at every point in that interval</a:t>
                </a:r>
              </a:p>
              <a:p>
                <a:pPr algn="just">
                  <a:buClrTx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Suppose f and g are two real functions continuous at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x = a, a real number then</a:t>
                </a:r>
              </a:p>
              <a:p>
                <a:pPr marL="0" indent="0" algn="just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 f + g is continuous at x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2) f –g is continuous a x= a</a:t>
                </a:r>
              </a:p>
              <a:p>
                <a:pPr marL="0" indent="0" algn="just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3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f.g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is continuous at x = a	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is continuous at x = a</a:t>
                </a:r>
              </a:p>
              <a:p>
                <a:pPr marL="0" indent="0" algn="just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5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kf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is continuous at x = a, where k is a constant</a:t>
                </a:r>
              </a:p>
              <a:p>
                <a:pPr marL="0" indent="0" algn="just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839200" cy="5562600"/>
              </a:xfrm>
              <a:blipFill rotWithShape="1">
                <a:blip r:embed="rId2"/>
                <a:stretch>
                  <a:fillRect l="-1379" t="-1095" r="-2483" b="-17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 FOR PRACTICE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Q1.Find the value of ‘a’ for which the function f defined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𝑠𝑖𝑛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+1)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   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≤0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𝑡𝑎𝑛𝑥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𝑠𝑖𝑛𝑥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         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is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Continuous at x = 0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Q2.Examin the continuity of the following function: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f(x)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 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≠0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  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=0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at x </a:t>
                </a:r>
                <a:r>
                  <a:rPr lang="en-US" dirty="0" smtClean="0"/>
                  <a:t>= 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  <a:blipFill rotWithShape="1">
                <a:blip r:embed="rId2"/>
                <a:stretch>
                  <a:fillRect l="-1259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6210A"/>
                </a:solidFill>
                <a:latin typeface="Times New Roman" pitchFamily="18" charset="0"/>
                <a:cs typeface="Times New Roman" pitchFamily="18" charset="0"/>
              </a:rPr>
              <a:t>PREVIOUS KNOWLEDGE</a:t>
            </a:r>
            <a:endParaRPr lang="en-US" b="1" dirty="0">
              <a:solidFill>
                <a:srgbClr val="7621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Graph of various functions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Concept of limit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Evaluation of limit of certain functions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Definition of derivative and differentiation of certain  functions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Product rule and Quotient rule of differentiation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Consider the function f(x) = [ x] . Let us find the limiting value of f(x) when x approaches to 2.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Greatest Integer Function or Step funtion - Definition, Graph ...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5791200" y="2743200"/>
            <a:ext cx="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4000" y="4231409"/>
            <a:ext cx="457200" cy="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850082" y="4189846"/>
            <a:ext cx="533400" cy="0"/>
          </a:xfrm>
          <a:prstGeom prst="straightConnector1">
            <a:avLst/>
          </a:prstGeom>
          <a:ln w="444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90309" y="3429000"/>
            <a:ext cx="0" cy="6096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135832" y="2755900"/>
            <a:ext cx="0" cy="1219200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5400000" flipH="1" flipV="1">
            <a:off x="5907232" y="3219450"/>
            <a:ext cx="190500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44268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Franklin Gothic Book"/>
              </a:rPr>
              <a:t>→2 from both sides of 2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1568" y="6019800"/>
            <a:ext cx="151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-1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188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0"/>
                <a:ext cx="8305800" cy="6858000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>
                  <a:lnSpc>
                    <a:spcPct val="160000"/>
                  </a:lnSpc>
                  <a:buClrTx/>
                </a:pPr>
                <a:r>
                  <a:rPr lang="en-IN" sz="9800" dirty="0" smtClean="0">
                    <a:latin typeface="Times New Roman" pitchFamily="18" charset="0"/>
                    <a:cs typeface="Times New Roman" pitchFamily="18" charset="0"/>
                  </a:rPr>
                  <a:t>From the figure we </a:t>
                </a:r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can </a:t>
                </a:r>
                <a:r>
                  <a:rPr lang="en-IN" sz="9800" dirty="0" smtClean="0">
                    <a:latin typeface="Times New Roman" pitchFamily="18" charset="0"/>
                    <a:cs typeface="Times New Roman" pitchFamily="18" charset="0"/>
                  </a:rPr>
                  <a:t>see </a:t>
                </a:r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that when x approaches to 2 from left of </a:t>
                </a:r>
                <a:r>
                  <a:rPr lang="en-IN" sz="9800" dirty="0" smtClean="0">
                    <a:latin typeface="Times New Roman" pitchFamily="18" charset="0"/>
                    <a:cs typeface="Times New Roman" pitchFamily="18" charset="0"/>
                  </a:rPr>
                  <a:t>2 (green arrow in the fig-1       ) the </a:t>
                </a:r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limiting value of f(x) is one and as x approaches to 2 from right of 2 </a:t>
                </a:r>
                <a:r>
                  <a:rPr lang="en-IN" sz="9800" dirty="0" smtClean="0">
                    <a:latin typeface="Times New Roman" pitchFamily="18" charset="0"/>
                    <a:cs typeface="Times New Roman" pitchFamily="18" charset="0"/>
                  </a:rPr>
                  <a:t>(violet </a:t>
                </a:r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arrow in the </a:t>
                </a:r>
                <a:r>
                  <a:rPr lang="en-IN" sz="9800" dirty="0" smtClean="0">
                    <a:latin typeface="Times New Roman" pitchFamily="18" charset="0"/>
                    <a:cs typeface="Times New Roman" pitchFamily="18" charset="0"/>
                  </a:rPr>
                  <a:t>fig-1     ) </a:t>
                </a:r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the limiting value of f(x) is 2.The value of the </a:t>
                </a:r>
                <a:r>
                  <a:rPr lang="en-IN" sz="9800" dirty="0" smtClean="0">
                    <a:latin typeface="Times New Roman" pitchFamily="18" charset="0"/>
                    <a:cs typeface="Times New Roman" pitchFamily="18" charset="0"/>
                  </a:rPr>
                  <a:t>function at </a:t>
                </a:r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x = 2 is 2</a:t>
                </a:r>
                <a:r>
                  <a:rPr lang="en-IN" sz="9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IN" sz="9800" dirty="0" err="1" smtClean="0">
                    <a:latin typeface="Times New Roman" pitchFamily="18" charset="0"/>
                    <a:cs typeface="Times New Roman" pitchFamily="18" charset="0"/>
                  </a:rPr>
                  <a:t>ie</a:t>
                </a:r>
                <a:r>
                  <a:rPr lang="en-IN" sz="9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98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9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9800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sz="98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9800" i="1">
                                <a:latin typeface="Cambria Math"/>
                              </a:rPr>
                              <m:t>→2−</m:t>
                            </m:r>
                          </m:sub>
                        </m:sSub>
                      </m:fName>
                      <m:e>
                        <m:r>
                          <a:rPr lang="en-IN" sz="9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9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9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sz="9800" i="1">
                            <a:latin typeface="Cambria Math"/>
                          </a:rPr>
                          <m:t>=1</m:t>
                        </m:r>
                      </m:e>
                    </m:func>
                  </m:oMath>
                </a14:m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98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9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9800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sz="98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9800" i="1">
                                <a:latin typeface="Cambria Math"/>
                              </a:rPr>
                              <m:t>→2+</m:t>
                            </m:r>
                          </m:sub>
                        </m:sSub>
                      </m:fName>
                      <m:e>
                        <m:r>
                          <a:rPr lang="en-IN" sz="9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9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9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sz="9800" i="1">
                            <a:latin typeface="Cambria Math"/>
                          </a:rPr>
                          <m:t>=2 </m:t>
                        </m:r>
                        <m:r>
                          <a:rPr lang="en-IN" sz="9800" i="1">
                            <a:latin typeface="Cambria Math"/>
                          </a:rPr>
                          <m:t>𝑎𝑛𝑑</m:t>
                        </m:r>
                        <m:r>
                          <a:rPr lang="en-IN" sz="9800" i="1">
                            <a:latin typeface="Cambria Math"/>
                          </a:rPr>
                          <m:t> </m:t>
                        </m:r>
                        <m:r>
                          <a:rPr lang="en-IN" sz="9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9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98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IN" sz="9800" i="1">
                            <a:latin typeface="Cambria Math"/>
                          </a:rPr>
                          <m:t>=2</m:t>
                        </m:r>
                      </m:e>
                    </m:func>
                  </m:oMath>
                </a14:m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IN" sz="9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60000"/>
                  </a:lnSpc>
                  <a:buClrTx/>
                </a:pPr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If all these values are same then we say that the function f(x) is continuous at x = </a:t>
                </a:r>
                <a:r>
                  <a:rPr lang="en-IN" sz="9800" dirty="0" smtClean="0">
                    <a:latin typeface="Times New Roman" pitchFamily="18" charset="0"/>
                    <a:cs typeface="Times New Roman" pitchFamily="18" charset="0"/>
                  </a:rPr>
                  <a:t>2. In this case there is no break in the graph.</a:t>
                </a:r>
                <a:endParaRPr lang="en-US" sz="9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20000"/>
                  </a:lnSpc>
                  <a:buClrTx/>
                </a:pPr>
                <a:r>
                  <a:rPr lang="en-IN" sz="9800" b="1" dirty="0">
                    <a:latin typeface="Times New Roman" pitchFamily="18" charset="0"/>
                    <a:cs typeface="Times New Roman" pitchFamily="18" charset="0"/>
                  </a:rPr>
                  <a:t>Definition:</a:t>
                </a:r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 Suppose </a:t>
                </a:r>
                <a:r>
                  <a:rPr lang="en-IN" sz="9800" i="1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is a real function on a subset of the real numbers and let </a:t>
                </a:r>
                <a:r>
                  <a:rPr lang="en-IN" sz="9800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be a point in the domain of </a:t>
                </a:r>
                <a:r>
                  <a:rPr lang="en-IN" sz="98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. Then </a:t>
                </a:r>
                <a:r>
                  <a:rPr lang="en-IN" sz="9800" i="1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is continuous at </a:t>
                </a:r>
                <a:r>
                  <a:rPr lang="en-IN" sz="9800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9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9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9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IN" sz="98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9800" i="1">
                                <a:latin typeface="Cambria Math"/>
                              </a:rPr>
                              <m:t>→</m:t>
                            </m:r>
                            <m:r>
                              <a:rPr lang="en-IN" sz="9800" i="1">
                                <a:latin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IN" sz="9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9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9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sz="9800" i="1">
                            <a:latin typeface="Cambria Math"/>
                          </a:rPr>
                          <m:t>=</m:t>
                        </m:r>
                        <m:r>
                          <a:rPr lang="en-IN" sz="9800" i="1">
                            <a:latin typeface="Cambria Math"/>
                          </a:rPr>
                          <m:t>𝑓</m:t>
                        </m:r>
                        <m:r>
                          <a:rPr lang="en-IN" sz="9800" i="1">
                            <a:latin typeface="Cambria Math"/>
                          </a:rPr>
                          <m:t>(</m:t>
                        </m:r>
                        <m:r>
                          <a:rPr lang="en-IN" sz="9800" i="1">
                            <a:latin typeface="Cambria Math"/>
                          </a:rPr>
                          <m:t>𝑐</m:t>
                        </m:r>
                        <m:r>
                          <a:rPr lang="en-IN" sz="9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IN" sz="9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9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en-US" sz="9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0"/>
                <a:ext cx="8305800" cy="6858000"/>
              </a:xfrm>
              <a:blipFill rotWithShape="1">
                <a:blip r:embed="rId2"/>
                <a:stretch>
                  <a:fillRect l="-1248" r="-2203" b="-5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181600" y="838200"/>
            <a:ext cx="457200" cy="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971800" y="1905000"/>
            <a:ext cx="391968" cy="0"/>
          </a:xfrm>
          <a:prstGeom prst="straightConnector1">
            <a:avLst/>
          </a:prstGeom>
          <a:ln w="444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5527" y="304800"/>
            <a:ext cx="8534400" cy="990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81000"/>
                <a:ext cx="9144000" cy="6477000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sz="4400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sz="51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If f(x) is continuous at x = c then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1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5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51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IN" sz="5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IN" sz="5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IN" sz="5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5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</m:lim>
                        </m:limLow>
                      </m:fName>
                      <m:e>
                        <m:r>
                          <a:rPr lang="en-IN" sz="5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5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5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sz="5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5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5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51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IN" sz="5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N" sz="5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→</m:t>
                                </m:r>
                                <m:r>
                                  <a:rPr lang="en-IN" sz="5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sz="5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lim>
                            </m:limLow>
                          </m:fName>
                          <m:e>
                            <m:r>
                              <a:rPr lang="en-IN" sz="5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5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N" sz="5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IN" sz="5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IN" sz="5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IN" sz="5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IN" sz="5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IN" sz="5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IN" sz="51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1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IN" sz="5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51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51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Or L.H.L = R.H.L = Value of the function at that p</a:t>
                </a:r>
                <a:r>
                  <a:rPr lang="en-US" sz="4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oint</a:t>
                </a:r>
              </a:p>
              <a:p>
                <a:endParaRPr lang="en-IN" sz="55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Tx/>
                </a:pP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5500" i="1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is not continuous at  </a:t>
                </a:r>
                <a:r>
                  <a:rPr lang="en-IN" sz="5500" i="1" dirty="0">
                    <a:latin typeface="Times New Roman" pitchFamily="18" charset="0"/>
                    <a:cs typeface="Times New Roman" pitchFamily="18" charset="0"/>
                  </a:rPr>
                  <a:t>c then 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we say </a:t>
                </a:r>
                <a:r>
                  <a:rPr lang="en-IN" sz="5500" i="1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IN" sz="5500" i="1" dirty="0">
                    <a:latin typeface="Times New Roman" pitchFamily="18" charset="0"/>
                    <a:cs typeface="Times New Roman" pitchFamily="18" charset="0"/>
                  </a:rPr>
                  <a:t>discontinuous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at </a:t>
                </a:r>
                <a:r>
                  <a:rPr lang="en-IN" sz="5500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IN" sz="5500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is called a </a:t>
                </a:r>
                <a:r>
                  <a:rPr lang="en-IN" sz="5500" i="1" dirty="0">
                    <a:latin typeface="Times New Roman" pitchFamily="18" charset="0"/>
                    <a:cs typeface="Times New Roman" pitchFamily="18" charset="0"/>
                  </a:rPr>
                  <a:t>point of discontinuity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IN" sz="55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IN" sz="55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Examples</a:t>
                </a:r>
                <a:r>
                  <a:rPr lang="en-IN" sz="55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5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Tx/>
                </a:pPr>
                <a:r>
                  <a:rPr lang="en-IN" sz="55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Discuss </a:t>
                </a:r>
                <a:r>
                  <a:rPr lang="en-IN" sz="55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the continuity of the function </a:t>
                </a:r>
                <a:r>
                  <a:rPr lang="en-IN" sz="55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IN" sz="55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given by </a:t>
                </a:r>
                <a:r>
                  <a:rPr lang="en-IN" sz="55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IN" sz="55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IN" sz="55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IN" sz="55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 = | </a:t>
                </a:r>
                <a:r>
                  <a:rPr lang="en-IN" sz="55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N" sz="55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| </a:t>
                </a:r>
                <a:r>
                  <a:rPr lang="en-IN" sz="55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at</a:t>
                </a:r>
              </a:p>
              <a:p>
                <a:pPr marL="0" indent="0">
                  <a:buNone/>
                </a:pPr>
                <a:r>
                  <a:rPr lang="en-IN" sz="55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55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IN" sz="55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N" sz="55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IN" sz="55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IN" sz="55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55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</a:rPr>
                  <a:t>    We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know that f(x) </a:t>
                </a:r>
                <a14:m>
                  <m:oMath xmlns:m="http://schemas.openxmlformats.org/officeDocument/2006/math">
                    <m:r>
                      <a:rPr lang="en-IN" sz="55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500" i="1">
                            <a:latin typeface="Cambria Math"/>
                          </a:rPr>
                        </m:ctrlPr>
                      </m:dPr>
                      <m:e>
                        <m:r>
                          <a:rPr lang="en-IN" sz="55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sz="5500" i="1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55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IN" sz="55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5500" i="1">
                                <a:latin typeface="Cambria Math"/>
                              </a:rPr>
                              <m:t>      </m:t>
                            </m:r>
                            <m:r>
                              <a:rPr lang="en-IN" sz="55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IN" sz="5500" i="1">
                                <a:latin typeface="Cambria Math"/>
                              </a:rPr>
                              <m:t> </m:t>
                            </m:r>
                            <m:r>
                              <a:rPr lang="en-IN" sz="55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5500" i="1">
                                <a:latin typeface="Cambria Math"/>
                              </a:rPr>
                              <m:t> ≥0</m:t>
                            </m:r>
                          </m:e>
                          <m:e>
                            <m:r>
                              <a:rPr lang="en-IN" sz="5500" i="1">
                                <a:latin typeface="Cambria Math"/>
                              </a:rPr>
                              <m:t>−</m:t>
                            </m:r>
                            <m:r>
                              <a:rPr lang="en-IN" sz="55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5500" i="1">
                                <a:latin typeface="Cambria Math"/>
                              </a:rPr>
                              <m:t>   </m:t>
                            </m:r>
                            <m:r>
                              <a:rPr lang="en-IN" sz="55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IN" sz="5500" i="1">
                                <a:latin typeface="Cambria Math"/>
                              </a:rPr>
                              <m:t> </m:t>
                            </m:r>
                            <m:r>
                              <a:rPr lang="en-IN" sz="55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5500" i="1">
                                <a:latin typeface="Cambria Math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55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</a:rPr>
                  <a:t>     The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function is defined at x = </a:t>
                </a: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</a:rPr>
                  <a:t>0 and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f(0) = 0</a:t>
                </a:r>
                <a:endParaRPr lang="en-US" sz="55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</a:rPr>
                  <a:t>     Left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hand limit of f at x = 0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5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5500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sz="55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5500" i="1">
                                <a:latin typeface="Cambria Math"/>
                              </a:rPr>
                              <m:t>→0−</m:t>
                            </m:r>
                          </m:sub>
                        </m:sSub>
                      </m:fName>
                      <m:e>
                        <m:r>
                          <a:rPr lang="en-IN" sz="55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55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sz="5500" i="1">
                            <a:latin typeface="Cambria Math"/>
                          </a:rPr>
                          <m:t>=0</m:t>
                        </m:r>
                      </m:e>
                    </m:func>
                  </m:oMath>
                </a14:m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</a:rPr>
                  <a:t>the right </a:t>
                </a:r>
              </a:p>
              <a:p>
                <a:pPr marL="0" indent="0" algn="just">
                  <a:buNone/>
                </a:pP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</a:rPr>
                  <a:t>   hand limit of the function at x = 0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5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5500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sz="55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5500" i="1">
                                <a:latin typeface="Cambria Math"/>
                              </a:rPr>
                              <m:t>→0+</m:t>
                            </m:r>
                          </m:sub>
                        </m:sSub>
                      </m:fName>
                      <m:e>
                        <m:r>
                          <a:rPr lang="en-IN" sz="55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55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sz="5500" i="1">
                            <a:latin typeface="Cambria Math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5500" dirty="0" smtClean="0">
                    <a:latin typeface="Times New Roman" pitchFamily="18" charset="0"/>
                    <a:cs typeface="Times New Roman" pitchFamily="18" charset="0"/>
                  </a:rPr>
                  <a:t> (fig-2)</a:t>
                </a:r>
                <a:endParaRPr lang="en-US" sz="55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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The left hand limit, right hand limit and the value of </a:t>
                </a: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</a:rPr>
                  <a:t>the</a:t>
                </a:r>
              </a:p>
              <a:p>
                <a:pPr marL="0" indent="0" algn="just">
                  <a:buNone/>
                </a:pP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</a:rPr>
                  <a:t>    function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coincide at </a:t>
                </a:r>
                <a:r>
                  <a:rPr lang="en-IN" sz="5500" i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= 0. Hence, </a:t>
                </a:r>
                <a:r>
                  <a:rPr lang="en-IN" sz="5500" i="1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</a:rPr>
                  <a:t>continuous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at </a:t>
                </a:r>
                <a:r>
                  <a:rPr lang="en-IN" sz="5500" i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pPr marL="0" indent="0" algn="just">
                  <a:buNone/>
                </a:pPr>
                <a:r>
                  <a:rPr lang="en-IN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55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endParaRPr lang="en-IN" sz="55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sz="4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81000"/>
                <a:ext cx="9144000" cy="6477000"/>
              </a:xfrm>
              <a:blipFill rotWithShape="1">
                <a:blip r:embed="rId2"/>
                <a:stretch>
                  <a:fillRect l="-1133" t="-1883" r="-1067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dulus Function | What is a Modulus Function? - Examples ..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55278"/>
            <a:ext cx="5638800" cy="36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H="1">
            <a:off x="4152900" y="3352800"/>
            <a:ext cx="495300" cy="462395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3505200" y="3200400"/>
            <a:ext cx="609600" cy="523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flipH="1">
            <a:off x="4248150" y="4191000"/>
            <a:ext cx="400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3790950" y="4191000"/>
            <a:ext cx="323850" cy="15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648200" y="4567535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x</a:t>
            </a:r>
            <a:r>
              <a:rPr lang="en-US" sz="2000" dirty="0" smtClean="0">
                <a:solidFill>
                  <a:srgbClr val="0070C0"/>
                </a:solidFill>
                <a:latin typeface="Franklin Gothic Book"/>
              </a:rPr>
              <a:t>→ 0 from both sides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Fig-2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698212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 : There is no break in the graph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018" y="5336187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real function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said to be continuous if it is continuous at every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point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domain of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9351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28600"/>
                <a:ext cx="9144000" cy="6629400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 algn="ctr">
                  <a:buNone/>
                </a:pPr>
                <a:r>
                  <a:rPr lang="en-IN" sz="70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CONTINUITY IN AN INTERVAL</a:t>
                </a:r>
                <a:endParaRPr lang="en-IN" sz="7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IN" sz="70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function f(x) is said to be continuous in </a:t>
                </a:r>
                <a:r>
                  <a:rPr lang="en-IN" sz="7000" dirty="0" smtClean="0">
                    <a:latin typeface="Times New Roman" pitchFamily="18" charset="0"/>
                    <a:cs typeface="Times New Roman" pitchFamily="18" charset="0"/>
                  </a:rPr>
                  <a:t>an open interval</a:t>
                </a:r>
              </a:p>
              <a:p>
                <a:pPr marL="0" indent="0" algn="just">
                  <a:buNone/>
                </a:pPr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7000" dirty="0" smtClean="0">
                    <a:latin typeface="Times New Roman" pitchFamily="18" charset="0"/>
                    <a:cs typeface="Times New Roman" pitchFamily="18" charset="0"/>
                  </a:rPr>
                  <a:t>  (a ,b ) if </a:t>
                </a:r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it is continuous at every point in that </a:t>
                </a:r>
                <a:r>
                  <a:rPr lang="en-IN" sz="7000" dirty="0" smtClean="0">
                    <a:latin typeface="Times New Roman" pitchFamily="18" charset="0"/>
                    <a:cs typeface="Times New Roman" pitchFamily="18" charset="0"/>
                  </a:rPr>
                  <a:t>interval and</a:t>
                </a:r>
              </a:p>
              <a:p>
                <a:pPr marL="0" indent="0" algn="just">
                  <a:buNone/>
                </a:pPr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7000" dirty="0" smtClean="0">
                    <a:latin typeface="Times New Roman" pitchFamily="18" charset="0"/>
                    <a:cs typeface="Times New Roman" pitchFamily="18" charset="0"/>
                  </a:rPr>
                  <a:t>  in [a ,b]if it is continuous in (</a:t>
                </a:r>
                <a:r>
                  <a:rPr lang="en-IN" sz="7000" dirty="0" err="1" smtClean="0">
                    <a:latin typeface="Times New Roman" pitchFamily="18" charset="0"/>
                    <a:cs typeface="Times New Roman" pitchFamily="18" charset="0"/>
                  </a:rPr>
                  <a:t>a,b</a:t>
                </a:r>
                <a:r>
                  <a:rPr lang="en-IN" sz="7000" dirty="0" smtClean="0">
                    <a:latin typeface="Times New Roman" pitchFamily="18" charset="0"/>
                    <a:cs typeface="Times New Roman" pitchFamily="18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en-IN" sz="70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70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7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7000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sz="70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→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𝑎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+</m:t>
                            </m:r>
                          </m:sub>
                        </m:sSub>
                      </m:fName>
                      <m:e>
                        <m:eqArr>
                          <m:eqArrPr>
                            <m:ctrlPr>
                              <a:rPr lang="en-IN" sz="7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IN" sz="70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7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N" sz="7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IN" sz="7000" i="1">
                                <a:latin typeface="Cambria Math"/>
                              </a:rPr>
                              <m:t>=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𝑓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(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𝑎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IN" sz="7000" i="1"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func>
                  </m:oMath>
                </a14:m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IN" sz="7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7000" dirty="0" smtClean="0">
                    <a:latin typeface="Times New Roman" pitchFamily="18" charset="0"/>
                    <a:cs typeface="Times New Roman" pitchFamily="18" charset="0"/>
                  </a:rPr>
                  <a:t> 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70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7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0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 sz="7000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sz="70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→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𝑏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−</m:t>
                            </m:r>
                          </m:sub>
                        </m:sSub>
                      </m:fName>
                      <m:e>
                        <m:r>
                          <a:rPr lang="en-IN" sz="70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7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7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sz="7000" i="1">
                            <a:latin typeface="Cambria Math"/>
                          </a:rPr>
                          <m:t>=</m:t>
                        </m:r>
                        <m:r>
                          <a:rPr lang="en-IN" sz="7000" i="1">
                            <a:latin typeface="Cambria Math"/>
                          </a:rPr>
                          <m:t>𝑓</m:t>
                        </m:r>
                        <m:r>
                          <a:rPr lang="en-IN" sz="7000" i="1">
                            <a:latin typeface="Cambria Math"/>
                          </a:rPr>
                          <m:t>(</m:t>
                        </m:r>
                        <m:r>
                          <a:rPr lang="en-IN" sz="7000" i="1">
                            <a:latin typeface="Cambria Math"/>
                          </a:rPr>
                          <m:t>𝑏</m:t>
                        </m:r>
                        <m:r>
                          <a:rPr lang="en-IN" sz="70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7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marL="0" indent="0" algn="just">
                  <a:buNone/>
                </a:pPr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7000" dirty="0" smtClean="0">
                    <a:latin typeface="Times New Roman" pitchFamily="18" charset="0"/>
                    <a:cs typeface="Times New Roman" pitchFamily="18" charset="0"/>
                  </a:rPr>
                  <a:t>  We </a:t>
                </a:r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cannot find the left limit at x = a and the </a:t>
                </a:r>
                <a:r>
                  <a:rPr lang="en-IN" sz="7000" dirty="0" smtClean="0">
                    <a:latin typeface="Times New Roman" pitchFamily="18" charset="0"/>
                    <a:cs typeface="Times New Roman" pitchFamily="18" charset="0"/>
                  </a:rPr>
                  <a:t>right limit </a:t>
                </a:r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at </a:t>
                </a:r>
                <a:endParaRPr lang="en-IN" sz="7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IN" sz="7000" dirty="0" smtClean="0">
                    <a:latin typeface="Times New Roman" pitchFamily="18" charset="0"/>
                    <a:cs typeface="Times New Roman" pitchFamily="18" charset="0"/>
                  </a:rPr>
                  <a:t>    x </a:t>
                </a:r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IN" sz="7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  <a:p>
                <a:pPr marL="0" indent="0">
                  <a:buNone/>
                </a:pPr>
                <a:r>
                  <a:rPr lang="en-IN" sz="7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Example</a:t>
                </a:r>
                <a:r>
                  <a:rPr lang="en-IN" sz="7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buClrTx/>
                </a:pPr>
                <a:r>
                  <a:rPr lang="en-IN" sz="7000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Let us check the continuity of the function </a:t>
                </a:r>
                <a:r>
                  <a:rPr lang="en-IN" sz="7000" i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IN" sz="7000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IN" sz="7000" i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IN" sz="7000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| </a:t>
                </a:r>
                <a:r>
                  <a:rPr lang="en-IN" sz="7000" i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N" sz="7000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| at </a:t>
                </a:r>
                <a:r>
                  <a:rPr lang="en-IN" sz="7000" i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N" sz="7000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c</a:t>
                </a:r>
                <a:endParaRPr lang="en-US" sz="7000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    We know that f(x) </a:t>
                </a:r>
                <a14:m>
                  <m:oMath xmlns:m="http://schemas.openxmlformats.org/officeDocument/2006/math">
                    <m:r>
                      <a:rPr lang="en-IN" sz="70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7000" i="1">
                            <a:latin typeface="Cambria Math"/>
                          </a:rPr>
                        </m:ctrlPr>
                      </m:dPr>
                      <m:e>
                        <m:r>
                          <a:rPr lang="en-IN" sz="7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N" sz="7000" i="1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7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7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IN" sz="70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      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 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 ≥0</m:t>
                            </m:r>
                          </m:e>
                          <m:e>
                            <m:r>
                              <a:rPr lang="en-IN" sz="7000" i="1">
                                <a:latin typeface="Cambria Math"/>
                              </a:rPr>
                              <m:t>−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   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 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7000" i="1">
                                <a:latin typeface="Cambria Math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7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7000" dirty="0">
                    <a:latin typeface="Times New Roman" pitchFamily="18" charset="0"/>
                    <a:cs typeface="Times New Roman" pitchFamily="18" charset="0"/>
                  </a:rPr>
                  <a:t>    We consider two cases</a:t>
                </a:r>
                <a:endParaRPr lang="en-IN" sz="7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IN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8600"/>
                <a:ext cx="9144000" cy="6629400"/>
              </a:xfrm>
              <a:blipFill rotWithShape="1">
                <a:blip r:embed="rId2"/>
                <a:stretch>
                  <a:fillRect l="-1333" t="-2208" r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"/>
                <a:ext cx="8763000" cy="66294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IN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8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IN" sz="28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Case </a:t>
                </a:r>
                <a:r>
                  <a:rPr lang="en-IN" sz="28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1 </a:t>
                </a:r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When c &lt; 0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800" dirty="0" smtClean="0">
                    <a:latin typeface="Times New Roman" pitchFamily="18" charset="0"/>
                    <a:cs typeface="Times New Roman" pitchFamily="18" charset="0"/>
                  </a:rPr>
                  <a:t>    Clearly </a:t>
                </a:r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the function is defined at x =  c and f(c) =  - c if c &lt; 0.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800" dirty="0" smtClean="0">
                    <a:latin typeface="Times New Roman" pitchFamily="18" charset="0"/>
                    <a:cs typeface="Times New Roman" pitchFamily="18" charset="0"/>
                  </a:rPr>
                  <a:t>    Also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2800" i="1">
                                <a:latin typeface="Cambria Math"/>
                              </a:rPr>
                              <m:t>→</m:t>
                            </m:r>
                            <m:r>
                              <a:rPr lang="en-IN" sz="2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IN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sz="2800" i="1">
                            <a:latin typeface="Cambria Math"/>
                          </a:rPr>
                          <m:t>=−</m:t>
                        </m:r>
                        <m:r>
                          <a:rPr lang="en-IN" sz="2800" i="1">
                            <a:latin typeface="Cambria Math"/>
                          </a:rPr>
                          <m:t>𝑐</m:t>
                        </m:r>
                      </m:e>
                    </m:fun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</a:t>
                </a:r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f(x) is continuous for all c  where c &lt; 0 </a:t>
                </a:r>
                <a:r>
                  <a:rPr lang="en-IN" sz="2800" dirty="0" err="1">
                    <a:latin typeface="Times New Roman" pitchFamily="18" charset="0"/>
                    <a:cs typeface="Times New Roman" pitchFamily="18" charset="0"/>
                  </a:rPr>
                  <a:t>ie</a:t>
                </a:r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 for all negative </a:t>
                </a:r>
                <a:endParaRPr lang="en-IN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800" dirty="0" smtClean="0">
                    <a:latin typeface="Times New Roman" pitchFamily="18" charset="0"/>
                    <a:cs typeface="Times New Roman" pitchFamily="18" charset="0"/>
                  </a:rPr>
                  <a:t>   real numbers</a:t>
                </a:r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IN" sz="28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Case </a:t>
                </a:r>
                <a:r>
                  <a:rPr lang="en-IN" sz="28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2 </a:t>
                </a:r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When c &gt; 0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800" dirty="0" smtClean="0">
                    <a:latin typeface="Times New Roman" pitchFamily="18" charset="0"/>
                    <a:cs typeface="Times New Roman" pitchFamily="18" charset="0"/>
                  </a:rPr>
                  <a:t>   Clearly </a:t>
                </a:r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the function is defined at x =  c and f(c) =   c if c &gt; 0.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800" dirty="0" smtClean="0">
                    <a:latin typeface="Times New Roman" pitchFamily="18" charset="0"/>
                    <a:cs typeface="Times New Roman" pitchFamily="18" charset="0"/>
                  </a:rPr>
                  <a:t>   Also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sz="2800" i="1">
                                <a:latin typeface="Cambria Math"/>
                              </a:rPr>
                              <m:t>→</m:t>
                            </m:r>
                            <m:r>
                              <a:rPr lang="en-IN" sz="2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IN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sz="2800" i="1">
                            <a:latin typeface="Cambria Math"/>
                          </a:rPr>
                          <m:t>=</m:t>
                        </m:r>
                        <m:r>
                          <a:rPr lang="en-IN" sz="2800" i="1">
                            <a:latin typeface="Cambria Math"/>
                          </a:rPr>
                          <m:t>𝑐</m:t>
                        </m:r>
                      </m:e>
                    </m:fun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IN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</a:t>
                </a:r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f(x) is continuous for all c  where c &gt; 0 </a:t>
                </a:r>
                <a:r>
                  <a:rPr lang="en-IN" sz="2800" dirty="0" err="1">
                    <a:latin typeface="Times New Roman" pitchFamily="18" charset="0"/>
                    <a:cs typeface="Times New Roman" pitchFamily="18" charset="0"/>
                  </a:rPr>
                  <a:t>ie</a:t>
                </a:r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 for all positive </a:t>
                </a:r>
                <a:endParaRPr lang="en-IN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800" dirty="0" smtClean="0">
                    <a:latin typeface="Times New Roman" pitchFamily="18" charset="0"/>
                    <a:cs typeface="Times New Roman" pitchFamily="18" charset="0"/>
                  </a:rPr>
                  <a:t>   real numbers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800" dirty="0" smtClean="0">
                    <a:latin typeface="Times New Roman" pitchFamily="18" charset="0"/>
                    <a:cs typeface="Times New Roman" pitchFamily="18" charset="0"/>
                  </a:rPr>
                  <a:t>   Hence </a:t>
                </a:r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f(x) =  | </a:t>
                </a:r>
                <a:r>
                  <a:rPr lang="en-IN" sz="2800" i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| is continuous at all points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"/>
                <a:ext cx="8763000" cy="6629400"/>
              </a:xfrm>
              <a:blipFill rotWithShape="1">
                <a:blip r:embed="rId2"/>
                <a:stretch>
                  <a:fillRect l="-1253" t="-827" r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04800"/>
                <a:ext cx="8839200" cy="6324600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Example:</a:t>
                </a:r>
              </a:p>
              <a:p>
                <a:pPr>
                  <a:buClr>
                    <a:schemeClr val="tx1"/>
                  </a:buClr>
                </a:pPr>
                <a:r>
                  <a:rPr lang="en-IN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Consider the function f(x)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, x ≠ 0</a:t>
                </a:r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   For </a:t>
                </a:r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any non zero real number c, f(c)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</a:rPr>
                              <m:t>lim</m:t>
                            </m:r>
                          </m:e>
                          <m:sub>
                            <m:r>
                              <a:rPr lang="en-IN" i="1">
                                <a:latin typeface="Cambria Math"/>
                              </a:rPr>
                              <m:t>𝑥</m:t>
                            </m:r>
                            <m:r>
                              <a:rPr lang="en-IN" i="1">
                                <a:latin typeface="Cambria Math"/>
                              </a:rPr>
                              <m:t>→</m:t>
                            </m:r>
                            <m:r>
                              <a:rPr lang="en-IN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IN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func>
                  </m:oMath>
                </a14:m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I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  Hence </a:t>
                </a:r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the function is continuous at all non zero real numbers.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Tx/>
                </a:pPr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Let us check the limit of this function as x →</a:t>
                </a:r>
                <a:r>
                  <a:rPr lang="en-IN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04800"/>
                <a:ext cx="8839200" cy="6324600"/>
              </a:xfrm>
              <a:blipFill rotWithShape="1">
                <a:blip r:embed="rId2"/>
                <a:stretch>
                  <a:fillRect l="-1241" t="-867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38600" y="6260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Fig-3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74423"/>
            <a:ext cx="41910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44734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976</TotalTime>
  <Words>2156</Words>
  <Application>Microsoft Office PowerPoint</Application>
  <PresentationFormat>On-screen Show (4:3)</PresentationFormat>
  <Paragraphs>170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CHAPTER -5</vt:lpstr>
      <vt:lpstr>PREVIOUS KNOWLEDGE</vt:lpstr>
      <vt:lpstr>Consider the function f(x) = [ x] . Let us find the limiting value of f(x) when x approaches to 2.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Algebra of continuous functions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  <vt:lpstr>QUESTIONS FOR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-5</dc:title>
  <dc:creator>Madhusudanan</dc:creator>
  <cp:lastModifiedBy>admin</cp:lastModifiedBy>
  <cp:revision>103</cp:revision>
  <dcterms:created xsi:type="dcterms:W3CDTF">2006-08-16T00:00:00Z</dcterms:created>
  <dcterms:modified xsi:type="dcterms:W3CDTF">2020-08-16T23:57:36Z</dcterms:modified>
</cp:coreProperties>
</file>